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b0c1faa7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b0c1faa7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a43064fc6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a43064fc6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This order parameter looks at each row and determines the amount of agents of each type in each row. If these values Na and Nb are </a:t>
            </a:r>
            <a:r>
              <a:rPr lang="nl"/>
              <a:t>similar</a:t>
            </a:r>
            <a:r>
              <a:rPr lang="nl"/>
              <a:t>, the order parameter will be close to zero. If Na and Nb differ a lot, meaning that the row is dominated by one type of agent, the order parameter will be high.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2b0c1faa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2b0c1fa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In some parts of the graph the lane formation/order parameter dips below zero. This is because then the model performs worse than for the random initial case with which phi has been normalized.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2a43064fc6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2a43064fc6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explain bias :) (pjotr eind) and maybe add some nice gifs as well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2a43064fc6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2a43064fc6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-Here F is the agent flux. Rho is the density of particles and v the average velocity of the particles. The congestion ratio is determined by dividing the number of congested agents by the total number of agents. Amongst congested agents we take all agents that have not moved forward.</a:t>
            </a:r>
            <a:endParaRPr/>
          </a:p>
          <a:p>
            <a:pPr indent="0" lvl="0" marL="0" rtl="0" algn="l">
              <a:spcBef>
                <a:spcPts val="0"/>
              </a:spcBef>
              <a:spcAft>
                <a:spcPts val="0"/>
              </a:spcAft>
              <a:buNone/>
            </a:pPr>
            <a:r>
              <a:rPr lang="nl"/>
              <a:t>-on the right side there is a gif of the congestion. You can see some percolating particles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2a43064fc6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2a43064fc6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On the y axis is the total flux as defined in the previous slide, plotted against the density. The critical density is at approximately 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2b0c1faa7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2b0c1faa7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2b0c1faa7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2b0c1faa7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nl" sz="1300">
                <a:solidFill>
                  <a:srgbClr val="595959"/>
                </a:solidFill>
                <a:latin typeface="Lato"/>
                <a:ea typeface="Lato"/>
                <a:cs typeface="Lato"/>
                <a:sym typeface="Lato"/>
              </a:rPr>
              <a:t>Each pedestrian responds to immediate surroundings, leading to global patterns:</a:t>
            </a:r>
            <a:endParaRPr sz="1300">
              <a:solidFill>
                <a:srgbClr val="595959"/>
              </a:solidFill>
              <a:latin typeface="Lato"/>
              <a:ea typeface="Lato"/>
              <a:cs typeface="Lato"/>
              <a:sym typeface="Lato"/>
            </a:endParaRPr>
          </a:p>
          <a:p>
            <a:pPr indent="-311150" lvl="0" marL="457200" rtl="0" algn="l">
              <a:lnSpc>
                <a:spcPct val="115000"/>
              </a:lnSpc>
              <a:spcBef>
                <a:spcPts val="1200"/>
              </a:spcBef>
              <a:spcAft>
                <a:spcPts val="0"/>
              </a:spcAft>
              <a:buClr>
                <a:srgbClr val="595959"/>
              </a:buClr>
              <a:buSzPts val="1300"/>
              <a:buFont typeface="Lato"/>
              <a:buChar char="●"/>
            </a:pPr>
            <a:r>
              <a:rPr b="1" lang="nl" sz="1300">
                <a:solidFill>
                  <a:srgbClr val="1F1F1F"/>
                </a:solidFill>
                <a:latin typeface="Lato"/>
                <a:ea typeface="Lato"/>
                <a:cs typeface="Lato"/>
                <a:sym typeface="Lato"/>
              </a:rPr>
              <a:t>Lane Formation</a:t>
            </a:r>
            <a:r>
              <a:rPr lang="nl" sz="1300">
                <a:solidFill>
                  <a:srgbClr val="595959"/>
                </a:solidFill>
                <a:latin typeface="Lato"/>
                <a:ea typeface="Lato"/>
                <a:cs typeface="Lato"/>
                <a:sym typeface="Lato"/>
              </a:rPr>
              <a:t> (</a:t>
            </a:r>
            <a:r>
              <a:rPr b="1" lang="nl" sz="1300">
                <a:solidFill>
                  <a:srgbClr val="0B5394"/>
                </a:solidFill>
                <a:latin typeface="Lato"/>
                <a:ea typeface="Lato"/>
                <a:cs typeface="Lato"/>
                <a:sym typeface="Lato"/>
              </a:rPr>
              <a:t>Self-Organization</a:t>
            </a:r>
            <a:r>
              <a:rPr lang="nl" sz="1300">
                <a:solidFill>
                  <a:srgbClr val="595959"/>
                </a:solidFill>
                <a:latin typeface="Lato"/>
                <a:ea typeface="Lato"/>
                <a:cs typeface="Lato"/>
                <a:sym typeface="Lato"/>
              </a:rPr>
              <a:t>): pedestrians naturally align their movement with others, minimizing interference and optimizing flow. This self-organization emerges from local interactions, where individuals adjust their paths based on nearby movement.</a:t>
            </a:r>
            <a:endParaRPr sz="1300">
              <a:solidFill>
                <a:srgbClr val="595959"/>
              </a:solidFill>
              <a:latin typeface="Lato"/>
              <a:ea typeface="Lato"/>
              <a:cs typeface="Lato"/>
              <a:sym typeface="Lato"/>
            </a:endParaRPr>
          </a:p>
          <a:p>
            <a:pPr indent="0" lvl="0" marL="457200" rtl="0" algn="l">
              <a:lnSpc>
                <a:spcPct val="115000"/>
              </a:lnSpc>
              <a:spcBef>
                <a:spcPts val="1200"/>
              </a:spcBef>
              <a:spcAft>
                <a:spcPts val="0"/>
              </a:spcAft>
              <a:buClr>
                <a:schemeClr val="dk1"/>
              </a:buClr>
              <a:buSzPts val="1100"/>
              <a:buFont typeface="Arial"/>
              <a:buNone/>
            </a:pPr>
            <a:r>
              <a:t/>
            </a:r>
            <a:endParaRPr sz="1300">
              <a:solidFill>
                <a:srgbClr val="595959"/>
              </a:solidFill>
              <a:latin typeface="Lato"/>
              <a:ea typeface="Lato"/>
              <a:cs typeface="Lato"/>
              <a:sym typeface="Lato"/>
            </a:endParaRPr>
          </a:p>
          <a:p>
            <a:pPr indent="-311150" lvl="0" marL="457200" rtl="0" algn="l">
              <a:lnSpc>
                <a:spcPct val="115000"/>
              </a:lnSpc>
              <a:spcBef>
                <a:spcPts val="1200"/>
              </a:spcBef>
              <a:spcAft>
                <a:spcPts val="0"/>
              </a:spcAft>
              <a:buClr>
                <a:srgbClr val="595959"/>
              </a:buClr>
              <a:buSzPts val="1300"/>
              <a:buFont typeface="Lato"/>
              <a:buChar char="●"/>
            </a:pPr>
            <a:r>
              <a:rPr b="1" lang="nl" sz="1300">
                <a:solidFill>
                  <a:srgbClr val="1F1F1F"/>
                </a:solidFill>
                <a:latin typeface="Lato"/>
                <a:ea typeface="Lato"/>
                <a:cs typeface="Lato"/>
                <a:sym typeface="Lato"/>
              </a:rPr>
              <a:t>Congestion</a:t>
            </a:r>
            <a:r>
              <a:rPr b="1" lang="nl" sz="1300">
                <a:solidFill>
                  <a:srgbClr val="595959"/>
                </a:solidFill>
                <a:latin typeface="Lato"/>
                <a:ea typeface="Lato"/>
                <a:cs typeface="Lato"/>
                <a:sym typeface="Lato"/>
              </a:rPr>
              <a:t> (</a:t>
            </a:r>
            <a:r>
              <a:rPr b="1" lang="nl" sz="1300">
                <a:solidFill>
                  <a:srgbClr val="0B5394"/>
                </a:solidFill>
                <a:latin typeface="Lato"/>
                <a:ea typeface="Lato"/>
                <a:cs typeface="Lato"/>
                <a:sym typeface="Lato"/>
              </a:rPr>
              <a:t>Phase Transition</a:t>
            </a:r>
            <a:r>
              <a:rPr b="1" lang="nl" sz="1300">
                <a:solidFill>
                  <a:srgbClr val="595959"/>
                </a:solidFill>
                <a:latin typeface="Lato"/>
                <a:ea typeface="Lato"/>
                <a:cs typeface="Lato"/>
                <a:sym typeface="Lato"/>
              </a:rPr>
              <a:t>)</a:t>
            </a:r>
            <a:r>
              <a:rPr lang="nl" sz="1300">
                <a:solidFill>
                  <a:srgbClr val="595959"/>
                </a:solidFill>
                <a:latin typeface="Lato"/>
                <a:ea typeface="Lato"/>
                <a:cs typeface="Lato"/>
                <a:sym typeface="Lato"/>
              </a:rPr>
              <a:t>: as pedestrian density increases, movement transitions from a free-flowing state to congestion. This phase transition is driven by local interactions, where minor slowdowns propagate.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b0c1faa7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2b0c1faa7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2b0c1faa7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2b0c1faa7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2a43064fc6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2a43064fc6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b0c1faa7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2b0c1faa7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2b0c1faa7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2b0c1faa7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2b0c1faa7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2b0c1faa7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2b0c1faa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2b0c1faa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Our project is about a CA model </a:t>
            </a:r>
            <a:r>
              <a:rPr lang="nl"/>
              <a:t>for</a:t>
            </a:r>
            <a:r>
              <a:rPr lang="nl"/>
              <a:t> bidirectional flow of pedestrians in a corridor. This situation can be seen in many real life </a:t>
            </a:r>
            <a:r>
              <a:rPr lang="nl"/>
              <a:t>scenarios</a:t>
            </a:r>
            <a:r>
              <a:rPr lang="nl"/>
              <a:t> such as (read </a:t>
            </a:r>
            <a:r>
              <a:rPr lang="nl"/>
              <a:t>practical</a:t>
            </a:r>
            <a:r>
              <a:rPr lang="nl"/>
              <a:t> applications). For this cellular automata model, the main behaviours we were expecting to find were lane formation and congestion.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b0c1faa7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2b0c1faa7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More specifically, for this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a43064fc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a43064fc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nl" sz="1300">
                <a:solidFill>
                  <a:srgbClr val="595959"/>
                </a:solidFill>
                <a:latin typeface="Lato"/>
                <a:ea typeface="Lato"/>
                <a:cs typeface="Lato"/>
                <a:sym typeface="Lato"/>
              </a:rPr>
              <a:t>Explain our problem - say that we have people going to two sides of the INFINITE corridor </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nl" sz="1300">
                <a:solidFill>
                  <a:srgbClr val="595959"/>
                </a:solidFill>
                <a:latin typeface="Lato"/>
                <a:ea typeface="Lato"/>
                <a:cs typeface="Lato"/>
                <a:sym typeface="Lato"/>
              </a:rPr>
              <a:t>Half of the people want to leave through the right exit (orange) and the other half through the left one (blue)</a:t>
            </a:r>
            <a:endParaRPr sz="1300">
              <a:solidFill>
                <a:srgbClr val="595959"/>
              </a:solidFill>
              <a:latin typeface="Lato"/>
              <a:ea typeface="Lato"/>
              <a:cs typeface="Lato"/>
              <a:sym typeface="Lato"/>
            </a:endParaRPr>
          </a:p>
          <a:p>
            <a:pPr indent="0" lvl="0" marL="457200" rtl="0" algn="l">
              <a:lnSpc>
                <a:spcPct val="115000"/>
              </a:lnSpc>
              <a:spcBef>
                <a:spcPts val="1200"/>
              </a:spcBef>
              <a:spcAft>
                <a:spcPts val="0"/>
              </a:spcAft>
              <a:buNone/>
            </a:pPr>
            <a:r>
              <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b0c1faa7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2b0c1faa7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nl"/>
              <a:t>Our model is a 2D cellular automata, </a:t>
            </a:r>
            <a:r>
              <a:rPr lang="nl"/>
              <a:t>where</a:t>
            </a:r>
            <a:r>
              <a:rPr lang="nl"/>
              <a:t> a Moore neighbourhood is considered for each agent. Each agent type has a static and a dynamic floor field associated. The static floor field </a:t>
            </a:r>
            <a:r>
              <a:rPr lang="nl" sz="1000">
                <a:solidFill>
                  <a:schemeClr val="dk1"/>
                </a:solidFill>
              </a:rPr>
              <a:t>contains the information about the desired direction of movement, while the dynamic floor field is used to model longer ranged interactions</a:t>
            </a:r>
            <a:endParaRPr sz="1000">
              <a:solidFill>
                <a:schemeClr val="dk1"/>
              </a:solidFill>
            </a:endParaRPr>
          </a:p>
          <a:p>
            <a:pPr indent="-292100" lvl="0" marL="457200" rtl="0" algn="l">
              <a:lnSpc>
                <a:spcPct val="115000"/>
              </a:lnSpc>
              <a:spcBef>
                <a:spcPts val="0"/>
              </a:spcBef>
              <a:spcAft>
                <a:spcPts val="0"/>
              </a:spcAft>
              <a:buClr>
                <a:schemeClr val="dk1"/>
              </a:buClr>
              <a:buSzPts val="1000"/>
              <a:buFont typeface="Lato"/>
              <a:buChar char="-"/>
            </a:pPr>
            <a:r>
              <a:rPr lang="nl" sz="1000">
                <a:solidFill>
                  <a:schemeClr val="dk1"/>
                </a:solidFill>
              </a:rPr>
              <a:t>The  movement of all agents is defined by update rules that transfer the system from one timestep to the next. these update rules are defined by the </a:t>
            </a:r>
            <a:r>
              <a:rPr lang="nl" sz="1000">
                <a:solidFill>
                  <a:schemeClr val="dk1"/>
                </a:solidFill>
              </a:rPr>
              <a:t>probability</a:t>
            </a:r>
            <a:r>
              <a:rPr lang="nl" sz="1000">
                <a:solidFill>
                  <a:schemeClr val="dk1"/>
                </a:solidFill>
              </a:rPr>
              <a:t> of moving from one cells to any other of the neighbours cells</a:t>
            </a:r>
            <a:endParaRPr sz="1000">
              <a:solidFill>
                <a:schemeClr val="dk1"/>
              </a:solidFill>
            </a:endParaRPr>
          </a:p>
          <a:p>
            <a:pPr indent="-292100" lvl="0" marL="457200" rtl="0" algn="l">
              <a:lnSpc>
                <a:spcPct val="115000"/>
              </a:lnSpc>
              <a:spcBef>
                <a:spcPts val="0"/>
              </a:spcBef>
              <a:spcAft>
                <a:spcPts val="0"/>
              </a:spcAft>
              <a:buClr>
                <a:schemeClr val="dk1"/>
              </a:buClr>
              <a:buSzPts val="1000"/>
              <a:buFont typeface="Lato"/>
              <a:buChar char="-"/>
            </a:pPr>
            <a:r>
              <a:t/>
            </a:r>
            <a:endParaRPr sz="10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2a43064fc6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2a43064fc6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a43064fc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a43064fc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Pjotr begin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2a43064fc6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2a43064fc6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2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35.gif"/><Relationship Id="rId5" Type="http://schemas.openxmlformats.org/officeDocument/2006/relationships/image" Target="../media/image2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26.gif"/><Relationship Id="rId5" Type="http://schemas.openxmlformats.org/officeDocument/2006/relationships/image" Target="../media/image3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17.png"/><Relationship Id="rId5" Type="http://schemas.openxmlformats.org/officeDocument/2006/relationships/image" Target="../media/image3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16.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CA Model for Bidirectional Flow in a Corridor</a:t>
            </a:r>
            <a:endParaRPr/>
          </a:p>
        </p:txBody>
      </p:sp>
      <p:sp>
        <p:nvSpPr>
          <p:cNvPr id="87" name="Google Shape;87;p13"/>
          <p:cNvSpPr txBox="1"/>
          <p:nvPr>
            <p:ph idx="1" type="subTitle"/>
          </p:nvPr>
        </p:nvSpPr>
        <p:spPr>
          <a:xfrm>
            <a:off x="729625" y="3172900"/>
            <a:ext cx="7688100" cy="13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Sofia T</a:t>
            </a:r>
            <a:r>
              <a:rPr lang="nl"/>
              <a:t>été Nunes</a:t>
            </a:r>
            <a:endParaRPr/>
          </a:p>
          <a:p>
            <a:pPr indent="0" lvl="0" marL="0" rtl="0" algn="l">
              <a:spcBef>
                <a:spcPts val="0"/>
              </a:spcBef>
              <a:spcAft>
                <a:spcPts val="0"/>
              </a:spcAft>
              <a:buNone/>
            </a:pPr>
            <a:r>
              <a:rPr lang="nl"/>
              <a:t>Pjotr Piet</a:t>
            </a:r>
            <a:endParaRPr/>
          </a:p>
          <a:p>
            <a:pPr indent="0" lvl="0" marL="0" rtl="0" algn="l">
              <a:spcBef>
                <a:spcPts val="0"/>
              </a:spcBef>
              <a:spcAft>
                <a:spcPts val="0"/>
              </a:spcAft>
              <a:buNone/>
            </a:pPr>
            <a:r>
              <a:rPr lang="nl"/>
              <a:t>Maan Scipio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Conflicts</a:t>
            </a:r>
            <a:endParaRPr/>
          </a:p>
        </p:txBody>
      </p:sp>
      <p:sp>
        <p:nvSpPr>
          <p:cNvPr id="164" name="Google Shape;164;p22"/>
          <p:cNvSpPr txBox="1"/>
          <p:nvPr>
            <p:ph idx="1" type="body"/>
          </p:nvPr>
        </p:nvSpPr>
        <p:spPr>
          <a:xfrm>
            <a:off x="919100" y="1397025"/>
            <a:ext cx="7426500" cy="44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If there is a </a:t>
            </a:r>
            <a:r>
              <a:rPr lang="nl"/>
              <a:t>conflict</a:t>
            </a:r>
            <a:r>
              <a:rPr lang="nl"/>
              <a:t>, there is a μ probability that it is not solved and both agents stay in the same place</a:t>
            </a:r>
            <a:endParaRPr/>
          </a:p>
        </p:txBody>
      </p:sp>
      <p:pic>
        <p:nvPicPr>
          <p:cNvPr id="165" name="Google Shape;165;p22"/>
          <p:cNvPicPr preferRelativeResize="0"/>
          <p:nvPr/>
        </p:nvPicPr>
        <p:blipFill rotWithShape="1">
          <a:blip r:embed="rId3">
            <a:alphaModFix/>
          </a:blip>
          <a:srcRect b="8181" l="10400" r="13182" t="9918"/>
          <a:stretch/>
        </p:blipFill>
        <p:spPr>
          <a:xfrm>
            <a:off x="1528925" y="1923775"/>
            <a:ext cx="1779272" cy="1189575"/>
          </a:xfrm>
          <a:prstGeom prst="rect">
            <a:avLst/>
          </a:prstGeom>
          <a:noFill/>
          <a:ln>
            <a:noFill/>
          </a:ln>
        </p:spPr>
      </p:pic>
      <p:pic>
        <p:nvPicPr>
          <p:cNvPr id="166" name="Google Shape;166;p22"/>
          <p:cNvPicPr preferRelativeResize="0"/>
          <p:nvPr/>
        </p:nvPicPr>
        <p:blipFill rotWithShape="1">
          <a:blip r:embed="rId4">
            <a:alphaModFix/>
          </a:blip>
          <a:srcRect b="4374" l="9696" r="6859" t="10526"/>
          <a:stretch/>
        </p:blipFill>
        <p:spPr>
          <a:xfrm>
            <a:off x="4896025" y="3625675"/>
            <a:ext cx="1779274" cy="1179425"/>
          </a:xfrm>
          <a:prstGeom prst="rect">
            <a:avLst/>
          </a:prstGeom>
          <a:noFill/>
          <a:ln>
            <a:noFill/>
          </a:ln>
        </p:spPr>
      </p:pic>
      <p:pic>
        <p:nvPicPr>
          <p:cNvPr id="167" name="Google Shape;167;p22"/>
          <p:cNvPicPr preferRelativeResize="0"/>
          <p:nvPr/>
        </p:nvPicPr>
        <p:blipFill rotWithShape="1">
          <a:blip r:embed="rId3">
            <a:alphaModFix/>
          </a:blip>
          <a:srcRect b="8181" l="10400" r="13182" t="9918"/>
          <a:stretch/>
        </p:blipFill>
        <p:spPr>
          <a:xfrm>
            <a:off x="4896025" y="1923775"/>
            <a:ext cx="1779266" cy="1189575"/>
          </a:xfrm>
          <a:prstGeom prst="rect">
            <a:avLst/>
          </a:prstGeom>
          <a:noFill/>
          <a:ln>
            <a:noFill/>
          </a:ln>
        </p:spPr>
      </p:pic>
      <p:sp>
        <p:nvSpPr>
          <p:cNvPr id="168" name="Google Shape;168;p22"/>
          <p:cNvSpPr txBox="1"/>
          <p:nvPr>
            <p:ph idx="1" type="body"/>
          </p:nvPr>
        </p:nvSpPr>
        <p:spPr>
          <a:xfrm>
            <a:off x="860200" y="3191300"/>
            <a:ext cx="7847700" cy="4488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nl"/>
              <a:t>And a probability 1- μ that the conflict is solved and one agent is randomly chosen to move to the new position </a:t>
            </a:r>
            <a:endParaRPr/>
          </a:p>
        </p:txBody>
      </p:sp>
      <p:pic>
        <p:nvPicPr>
          <p:cNvPr id="169" name="Google Shape;169;p22"/>
          <p:cNvPicPr preferRelativeResize="0"/>
          <p:nvPr/>
        </p:nvPicPr>
        <p:blipFill rotWithShape="1">
          <a:blip r:embed="rId3">
            <a:alphaModFix/>
          </a:blip>
          <a:srcRect b="8181" l="10400" r="13182" t="9918"/>
          <a:stretch/>
        </p:blipFill>
        <p:spPr>
          <a:xfrm>
            <a:off x="1528925" y="3620600"/>
            <a:ext cx="1779272" cy="1189575"/>
          </a:xfrm>
          <a:prstGeom prst="rect">
            <a:avLst/>
          </a:prstGeom>
          <a:noFill/>
          <a:ln>
            <a:noFill/>
          </a:ln>
        </p:spPr>
      </p:pic>
      <p:cxnSp>
        <p:nvCxnSpPr>
          <p:cNvPr id="170" name="Google Shape;170;p22"/>
          <p:cNvCxnSpPr/>
          <p:nvPr/>
        </p:nvCxnSpPr>
        <p:spPr>
          <a:xfrm>
            <a:off x="3623425" y="2518563"/>
            <a:ext cx="883800" cy="0"/>
          </a:xfrm>
          <a:prstGeom prst="straightConnector1">
            <a:avLst/>
          </a:prstGeom>
          <a:noFill/>
          <a:ln cap="flat" cmpd="sng" w="9525">
            <a:solidFill>
              <a:schemeClr val="dk2"/>
            </a:solidFill>
            <a:prstDash val="solid"/>
            <a:round/>
            <a:headEnd len="med" w="med" type="none"/>
            <a:tailEnd len="med" w="med" type="triangle"/>
          </a:ln>
        </p:spPr>
      </p:cxnSp>
      <p:cxnSp>
        <p:nvCxnSpPr>
          <p:cNvPr id="171" name="Google Shape;171;p22"/>
          <p:cNvCxnSpPr/>
          <p:nvPr/>
        </p:nvCxnSpPr>
        <p:spPr>
          <a:xfrm>
            <a:off x="3660213" y="4215388"/>
            <a:ext cx="883800" cy="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22"/>
          <p:cNvCxnSpPr/>
          <p:nvPr/>
        </p:nvCxnSpPr>
        <p:spPr>
          <a:xfrm>
            <a:off x="2096575" y="2366425"/>
            <a:ext cx="310200" cy="0"/>
          </a:xfrm>
          <a:prstGeom prst="straightConnector1">
            <a:avLst/>
          </a:prstGeom>
          <a:noFill/>
          <a:ln cap="flat" cmpd="sng" w="19050">
            <a:solidFill>
              <a:srgbClr val="783F04"/>
            </a:solidFill>
            <a:prstDash val="solid"/>
            <a:round/>
            <a:headEnd len="med" w="med" type="none"/>
            <a:tailEnd len="med" w="med" type="triangle"/>
          </a:ln>
        </p:spPr>
      </p:cxnSp>
      <p:cxnSp>
        <p:nvCxnSpPr>
          <p:cNvPr id="173" name="Google Shape;173;p22"/>
          <p:cNvCxnSpPr/>
          <p:nvPr/>
        </p:nvCxnSpPr>
        <p:spPr>
          <a:xfrm>
            <a:off x="2096575" y="4083100"/>
            <a:ext cx="310200" cy="0"/>
          </a:xfrm>
          <a:prstGeom prst="straightConnector1">
            <a:avLst/>
          </a:prstGeom>
          <a:noFill/>
          <a:ln cap="flat" cmpd="sng" w="19050">
            <a:solidFill>
              <a:srgbClr val="783F04"/>
            </a:solidFill>
            <a:prstDash val="solid"/>
            <a:round/>
            <a:headEnd len="med" w="med" type="none"/>
            <a:tailEnd len="med" w="med" type="triangle"/>
          </a:ln>
        </p:spPr>
      </p:cxnSp>
      <p:cxnSp>
        <p:nvCxnSpPr>
          <p:cNvPr id="174" name="Google Shape;174;p22"/>
          <p:cNvCxnSpPr/>
          <p:nvPr/>
        </p:nvCxnSpPr>
        <p:spPr>
          <a:xfrm rot="10800000">
            <a:off x="2444275" y="2366425"/>
            <a:ext cx="224700" cy="282600"/>
          </a:xfrm>
          <a:prstGeom prst="straightConnector1">
            <a:avLst/>
          </a:prstGeom>
          <a:noFill/>
          <a:ln cap="flat" cmpd="sng" w="19050">
            <a:solidFill>
              <a:srgbClr val="A4C2F4"/>
            </a:solidFill>
            <a:prstDash val="solid"/>
            <a:round/>
            <a:headEnd len="med" w="med" type="none"/>
            <a:tailEnd len="med" w="med" type="triangle"/>
          </a:ln>
        </p:spPr>
      </p:cxnSp>
      <p:cxnSp>
        <p:nvCxnSpPr>
          <p:cNvPr id="175" name="Google Shape;175;p22"/>
          <p:cNvCxnSpPr/>
          <p:nvPr/>
        </p:nvCxnSpPr>
        <p:spPr>
          <a:xfrm rot="10800000">
            <a:off x="2444275" y="4021063"/>
            <a:ext cx="224700" cy="282600"/>
          </a:xfrm>
          <a:prstGeom prst="straightConnector1">
            <a:avLst/>
          </a:prstGeom>
          <a:noFill/>
          <a:ln cap="flat" cmpd="sng" w="19050">
            <a:solidFill>
              <a:srgbClr val="A4C2F4"/>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Order Parameter for Lane Formation</a:t>
            </a:r>
            <a:endParaRPr/>
          </a:p>
        </p:txBody>
      </p:sp>
      <p:sp>
        <p:nvSpPr>
          <p:cNvPr id="181" name="Google Shape;181;p23"/>
          <p:cNvSpPr txBox="1"/>
          <p:nvPr>
            <p:ph idx="1" type="body"/>
          </p:nvPr>
        </p:nvSpPr>
        <p:spPr>
          <a:xfrm>
            <a:off x="764800" y="1495600"/>
            <a:ext cx="7688700" cy="3435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nl"/>
              <a:t>In order to quantify the lane structure in the system, we use an order parameter given by: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nl"/>
              <a:t>For our simulations we use the reduced order parameter: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nl"/>
              <a:t>where          is the mean value of        for the case where all particles are distributed at random.</a:t>
            </a:r>
            <a:endParaRPr/>
          </a:p>
        </p:txBody>
      </p:sp>
      <p:pic>
        <p:nvPicPr>
          <p:cNvPr id="182" name="Google Shape;182;p23"/>
          <p:cNvPicPr preferRelativeResize="0"/>
          <p:nvPr/>
        </p:nvPicPr>
        <p:blipFill rotWithShape="1">
          <a:blip r:embed="rId3">
            <a:alphaModFix/>
          </a:blip>
          <a:srcRect b="13815" l="0" r="0" t="12028"/>
          <a:stretch/>
        </p:blipFill>
        <p:spPr>
          <a:xfrm>
            <a:off x="3222225" y="1958262"/>
            <a:ext cx="2699550" cy="754538"/>
          </a:xfrm>
          <a:prstGeom prst="rect">
            <a:avLst/>
          </a:prstGeom>
          <a:noFill/>
          <a:ln>
            <a:noFill/>
          </a:ln>
        </p:spPr>
      </p:pic>
      <p:pic>
        <p:nvPicPr>
          <p:cNvPr id="183" name="Google Shape;183;p23"/>
          <p:cNvPicPr preferRelativeResize="0"/>
          <p:nvPr/>
        </p:nvPicPr>
        <p:blipFill rotWithShape="1">
          <a:blip r:embed="rId4">
            <a:alphaModFix/>
          </a:blip>
          <a:srcRect b="13948" l="0" r="0" t="0"/>
          <a:stretch/>
        </p:blipFill>
        <p:spPr>
          <a:xfrm>
            <a:off x="3791625" y="3427000"/>
            <a:ext cx="1635025" cy="754550"/>
          </a:xfrm>
          <a:prstGeom prst="rect">
            <a:avLst/>
          </a:prstGeom>
          <a:noFill/>
          <a:ln>
            <a:noFill/>
          </a:ln>
        </p:spPr>
      </p:pic>
      <p:pic>
        <p:nvPicPr>
          <p:cNvPr id="184" name="Google Shape;184;p23"/>
          <p:cNvPicPr preferRelativeResize="0"/>
          <p:nvPr/>
        </p:nvPicPr>
        <p:blipFill>
          <a:blip r:embed="rId5">
            <a:alphaModFix/>
          </a:blip>
          <a:stretch>
            <a:fillRect/>
          </a:stretch>
        </p:blipFill>
        <p:spPr>
          <a:xfrm>
            <a:off x="1354350" y="4225713"/>
            <a:ext cx="267400" cy="276025"/>
          </a:xfrm>
          <a:prstGeom prst="rect">
            <a:avLst/>
          </a:prstGeom>
          <a:noFill/>
          <a:ln>
            <a:noFill/>
          </a:ln>
        </p:spPr>
      </p:pic>
      <p:pic>
        <p:nvPicPr>
          <p:cNvPr id="185" name="Google Shape;185;p23"/>
          <p:cNvPicPr preferRelativeResize="0"/>
          <p:nvPr/>
        </p:nvPicPr>
        <p:blipFill rotWithShape="1">
          <a:blip r:embed="rId6">
            <a:alphaModFix/>
          </a:blip>
          <a:srcRect b="0" l="20954" r="0" t="14632"/>
          <a:stretch/>
        </p:blipFill>
        <p:spPr>
          <a:xfrm>
            <a:off x="3260750" y="4258625"/>
            <a:ext cx="182100" cy="210208"/>
          </a:xfrm>
          <a:prstGeom prst="rect">
            <a:avLst/>
          </a:prstGeom>
          <a:noFill/>
          <a:ln>
            <a:noFill/>
          </a:ln>
        </p:spPr>
      </p:pic>
      <p:pic>
        <p:nvPicPr>
          <p:cNvPr id="186" name="Google Shape;186;p23"/>
          <p:cNvPicPr preferRelativeResize="0"/>
          <p:nvPr/>
        </p:nvPicPr>
        <p:blipFill>
          <a:blip r:embed="rId7">
            <a:alphaModFix/>
          </a:blip>
          <a:stretch>
            <a:fillRect/>
          </a:stretch>
        </p:blipFill>
        <p:spPr>
          <a:xfrm>
            <a:off x="6365075" y="2294825"/>
            <a:ext cx="1898099" cy="103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4"/>
          <p:cNvPicPr preferRelativeResize="0"/>
          <p:nvPr/>
        </p:nvPicPr>
        <p:blipFill>
          <a:blip r:embed="rId3">
            <a:alphaModFix/>
          </a:blip>
          <a:stretch>
            <a:fillRect/>
          </a:stretch>
        </p:blipFill>
        <p:spPr>
          <a:xfrm>
            <a:off x="651525" y="1573375"/>
            <a:ext cx="4948601" cy="2969174"/>
          </a:xfrm>
          <a:prstGeom prst="rect">
            <a:avLst/>
          </a:prstGeom>
          <a:noFill/>
          <a:ln>
            <a:noFill/>
          </a:ln>
        </p:spPr>
      </p:pic>
      <p:sp>
        <p:nvSpPr>
          <p:cNvPr id="192" name="Google Shape;192;p24"/>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Influence of Density on Lane Formation</a:t>
            </a:r>
            <a:endParaRPr/>
          </a:p>
        </p:txBody>
      </p:sp>
      <p:sp>
        <p:nvSpPr>
          <p:cNvPr id="193" name="Google Shape;193;p24"/>
          <p:cNvSpPr txBox="1"/>
          <p:nvPr>
            <p:ph idx="1" type="body"/>
          </p:nvPr>
        </p:nvSpPr>
        <p:spPr>
          <a:xfrm>
            <a:off x="5930099" y="1397000"/>
            <a:ext cx="26865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Density of 0.1:</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4" name="Google Shape;194;p24"/>
          <p:cNvPicPr preferRelativeResize="0"/>
          <p:nvPr/>
        </p:nvPicPr>
        <p:blipFill>
          <a:blip r:embed="rId4">
            <a:alphaModFix/>
          </a:blip>
          <a:stretch>
            <a:fillRect/>
          </a:stretch>
        </p:blipFill>
        <p:spPr>
          <a:xfrm>
            <a:off x="5930100" y="3331775"/>
            <a:ext cx="2486225" cy="1104989"/>
          </a:xfrm>
          <a:prstGeom prst="rect">
            <a:avLst/>
          </a:prstGeom>
          <a:noFill/>
          <a:ln>
            <a:noFill/>
          </a:ln>
        </p:spPr>
      </p:pic>
      <p:pic>
        <p:nvPicPr>
          <p:cNvPr id="195" name="Google Shape;195;p24"/>
          <p:cNvPicPr preferRelativeResize="0"/>
          <p:nvPr/>
        </p:nvPicPr>
        <p:blipFill>
          <a:blip r:embed="rId5">
            <a:alphaModFix/>
          </a:blip>
          <a:stretch>
            <a:fillRect/>
          </a:stretch>
        </p:blipFill>
        <p:spPr>
          <a:xfrm>
            <a:off x="5930112" y="1745925"/>
            <a:ext cx="2486225" cy="1105000"/>
          </a:xfrm>
          <a:prstGeom prst="rect">
            <a:avLst/>
          </a:prstGeom>
          <a:noFill/>
          <a:ln>
            <a:noFill/>
          </a:ln>
        </p:spPr>
      </p:pic>
      <p:sp>
        <p:nvSpPr>
          <p:cNvPr id="196" name="Google Shape;196;p24"/>
          <p:cNvSpPr txBox="1"/>
          <p:nvPr/>
        </p:nvSpPr>
        <p:spPr>
          <a:xfrm>
            <a:off x="5930100" y="300875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nl" sz="1300">
                <a:solidFill>
                  <a:schemeClr val="accent1"/>
                </a:solidFill>
                <a:latin typeface="Lato"/>
                <a:ea typeface="Lato"/>
                <a:cs typeface="Lato"/>
                <a:sym typeface="Lato"/>
              </a:rPr>
              <a:t>Density of 0.4:</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Horizontal Bias Parameter</a:t>
            </a:r>
            <a:endParaRPr/>
          </a:p>
        </p:txBody>
      </p:sp>
      <p:pic>
        <p:nvPicPr>
          <p:cNvPr id="202" name="Google Shape;202;p25"/>
          <p:cNvPicPr preferRelativeResize="0"/>
          <p:nvPr/>
        </p:nvPicPr>
        <p:blipFill>
          <a:blip r:embed="rId3">
            <a:alphaModFix/>
          </a:blip>
          <a:stretch>
            <a:fillRect/>
          </a:stretch>
        </p:blipFill>
        <p:spPr>
          <a:xfrm>
            <a:off x="727650" y="1365175"/>
            <a:ext cx="5327175" cy="3196305"/>
          </a:xfrm>
          <a:prstGeom prst="rect">
            <a:avLst/>
          </a:prstGeom>
          <a:noFill/>
          <a:ln>
            <a:noFill/>
          </a:ln>
        </p:spPr>
      </p:pic>
      <p:pic>
        <p:nvPicPr>
          <p:cNvPr id="203" name="Google Shape;203;p25"/>
          <p:cNvPicPr preferRelativeResize="0"/>
          <p:nvPr/>
        </p:nvPicPr>
        <p:blipFill>
          <a:blip r:embed="rId4">
            <a:alphaModFix/>
          </a:blip>
          <a:stretch>
            <a:fillRect/>
          </a:stretch>
        </p:blipFill>
        <p:spPr>
          <a:xfrm>
            <a:off x="6301800" y="1763900"/>
            <a:ext cx="2365225" cy="1000650"/>
          </a:xfrm>
          <a:prstGeom prst="rect">
            <a:avLst/>
          </a:prstGeom>
          <a:noFill/>
          <a:ln>
            <a:noFill/>
          </a:ln>
        </p:spPr>
      </p:pic>
      <p:pic>
        <p:nvPicPr>
          <p:cNvPr id="204" name="Google Shape;204;p25"/>
          <p:cNvPicPr preferRelativeResize="0"/>
          <p:nvPr/>
        </p:nvPicPr>
        <p:blipFill>
          <a:blip r:embed="rId5">
            <a:alphaModFix/>
          </a:blip>
          <a:stretch>
            <a:fillRect/>
          </a:stretch>
        </p:blipFill>
        <p:spPr>
          <a:xfrm>
            <a:off x="6301825" y="3212700"/>
            <a:ext cx="2365165" cy="1000650"/>
          </a:xfrm>
          <a:prstGeom prst="rect">
            <a:avLst/>
          </a:prstGeom>
          <a:noFill/>
          <a:ln>
            <a:noFill/>
          </a:ln>
        </p:spPr>
      </p:pic>
      <p:sp>
        <p:nvSpPr>
          <p:cNvPr id="205" name="Google Shape;205;p25"/>
          <p:cNvSpPr txBox="1"/>
          <p:nvPr/>
        </p:nvSpPr>
        <p:spPr>
          <a:xfrm>
            <a:off x="6301825" y="1432275"/>
            <a:ext cx="23652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horizontal bias=1</a:t>
            </a:r>
            <a:endParaRPr sz="1300">
              <a:solidFill>
                <a:schemeClr val="accent1"/>
              </a:solidFill>
              <a:latin typeface="Lato"/>
              <a:ea typeface="Lato"/>
              <a:cs typeface="Lato"/>
              <a:sym typeface="Lato"/>
            </a:endParaRPr>
          </a:p>
        </p:txBody>
      </p:sp>
      <p:sp>
        <p:nvSpPr>
          <p:cNvPr id="206" name="Google Shape;206;p25"/>
          <p:cNvSpPr txBox="1"/>
          <p:nvPr/>
        </p:nvSpPr>
        <p:spPr>
          <a:xfrm>
            <a:off x="6301650" y="2881200"/>
            <a:ext cx="23652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horizontal bias=2000</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Metric for Congestion</a:t>
            </a:r>
            <a:endParaRPr/>
          </a:p>
        </p:txBody>
      </p:sp>
      <p:sp>
        <p:nvSpPr>
          <p:cNvPr id="212" name="Google Shape;212;p26"/>
          <p:cNvSpPr txBox="1"/>
          <p:nvPr>
            <p:ph idx="1" type="body"/>
          </p:nvPr>
        </p:nvSpPr>
        <p:spPr>
          <a:xfrm>
            <a:off x="619175" y="1396175"/>
            <a:ext cx="76887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b="1" sz="1400"/>
          </a:p>
          <a:p>
            <a:pPr indent="0" lvl="0" marL="0" rtl="0" algn="l">
              <a:spcBef>
                <a:spcPts val="1200"/>
              </a:spcBef>
              <a:spcAft>
                <a:spcPts val="0"/>
              </a:spcAft>
              <a:buNone/>
            </a:pPr>
            <a:r>
              <a:rPr b="1" lang="nl" sz="5378"/>
              <a:t>Congestion Ratio:</a:t>
            </a:r>
            <a:endParaRPr b="1" sz="5378"/>
          </a:p>
          <a:p>
            <a:pPr indent="0" lvl="0" marL="0" rtl="0" algn="l">
              <a:spcBef>
                <a:spcPts val="1200"/>
              </a:spcBef>
              <a:spcAft>
                <a:spcPts val="0"/>
              </a:spcAft>
              <a:buNone/>
            </a:pPr>
            <a:r>
              <a:t/>
            </a:r>
            <a:endParaRPr b="1" sz="5378"/>
          </a:p>
          <a:p>
            <a:pPr indent="0" lvl="0" marL="0" rtl="0" algn="l">
              <a:spcBef>
                <a:spcPts val="1200"/>
              </a:spcBef>
              <a:spcAft>
                <a:spcPts val="0"/>
              </a:spcAft>
              <a:buNone/>
            </a:pPr>
            <a:r>
              <a:t/>
            </a:r>
            <a:endParaRPr b="1" sz="5378"/>
          </a:p>
          <a:p>
            <a:pPr indent="0" lvl="0" marL="0" rtl="0" algn="l">
              <a:spcBef>
                <a:spcPts val="1200"/>
              </a:spcBef>
              <a:spcAft>
                <a:spcPts val="0"/>
              </a:spcAft>
              <a:buNone/>
            </a:pPr>
            <a:r>
              <a:t/>
            </a:r>
            <a:endParaRPr b="1" sz="5378"/>
          </a:p>
          <a:p>
            <a:pPr indent="0" lvl="0" marL="0" rtl="0" algn="l">
              <a:spcBef>
                <a:spcPts val="1200"/>
              </a:spcBef>
              <a:spcAft>
                <a:spcPts val="0"/>
              </a:spcAft>
              <a:buNone/>
            </a:pPr>
            <a:r>
              <a:rPr b="1" lang="nl" sz="5378"/>
              <a:t>Agent Flux:</a:t>
            </a:r>
            <a:endParaRPr sz="5278"/>
          </a:p>
          <a:p>
            <a:pPr indent="0" lvl="0" marL="0" rtl="0" algn="l">
              <a:spcBef>
                <a:spcPts val="1200"/>
              </a:spcBef>
              <a:spcAft>
                <a:spcPts val="0"/>
              </a:spcAft>
              <a:buNone/>
            </a:pPr>
            <a:r>
              <a:t/>
            </a:r>
            <a:endParaRPr b="1" sz="5378"/>
          </a:p>
          <a:p>
            <a:pPr indent="0" lvl="0" marL="0" rtl="0" algn="l">
              <a:spcBef>
                <a:spcPts val="1200"/>
              </a:spcBef>
              <a:spcAft>
                <a:spcPts val="0"/>
              </a:spcAft>
              <a:buNone/>
            </a:pPr>
            <a:r>
              <a:t/>
            </a:r>
            <a:endParaRPr b="1" sz="5378"/>
          </a:p>
          <a:p>
            <a:pPr indent="0" lvl="0" marL="0" rtl="0" algn="l">
              <a:spcBef>
                <a:spcPts val="1200"/>
              </a:spcBef>
              <a:spcAft>
                <a:spcPts val="0"/>
              </a:spcAft>
              <a:buNone/>
            </a:pPr>
            <a:r>
              <a:t/>
            </a:r>
            <a:endParaRPr b="1" sz="5378"/>
          </a:p>
          <a:p>
            <a:pPr indent="0" lvl="0" marL="0" rtl="0" algn="l">
              <a:spcBef>
                <a:spcPts val="1200"/>
              </a:spcBef>
              <a:spcAft>
                <a:spcPts val="0"/>
              </a:spcAft>
              <a:buNone/>
            </a:pPr>
            <a:r>
              <a:t/>
            </a:r>
            <a:endParaRPr sz="5278"/>
          </a:p>
          <a:p>
            <a:pPr indent="0" lvl="0" marL="0" rtl="0" algn="l">
              <a:spcBef>
                <a:spcPts val="1200"/>
              </a:spcBef>
              <a:spcAft>
                <a:spcPts val="1200"/>
              </a:spcAft>
              <a:buNone/>
            </a:pPr>
            <a:r>
              <a:t/>
            </a:r>
            <a:endParaRPr/>
          </a:p>
        </p:txBody>
      </p:sp>
      <p:pic>
        <p:nvPicPr>
          <p:cNvPr id="213" name="Google Shape;213;p26"/>
          <p:cNvPicPr preferRelativeResize="0"/>
          <p:nvPr/>
        </p:nvPicPr>
        <p:blipFill>
          <a:blip r:embed="rId3">
            <a:alphaModFix/>
          </a:blip>
          <a:stretch>
            <a:fillRect/>
          </a:stretch>
        </p:blipFill>
        <p:spPr>
          <a:xfrm>
            <a:off x="1103787" y="3708599"/>
            <a:ext cx="1953725" cy="641750"/>
          </a:xfrm>
          <a:prstGeom prst="rect">
            <a:avLst/>
          </a:prstGeom>
          <a:noFill/>
          <a:ln>
            <a:noFill/>
          </a:ln>
        </p:spPr>
      </p:pic>
      <p:pic>
        <p:nvPicPr>
          <p:cNvPr id="214" name="Google Shape;214;p26"/>
          <p:cNvPicPr preferRelativeResize="0"/>
          <p:nvPr/>
        </p:nvPicPr>
        <p:blipFill rotWithShape="1">
          <a:blip r:embed="rId4">
            <a:alphaModFix/>
          </a:blip>
          <a:srcRect b="0" l="8542" r="0" t="0"/>
          <a:stretch/>
        </p:blipFill>
        <p:spPr>
          <a:xfrm>
            <a:off x="1103800" y="2039375"/>
            <a:ext cx="2293705" cy="855450"/>
          </a:xfrm>
          <a:prstGeom prst="rect">
            <a:avLst/>
          </a:prstGeom>
          <a:noFill/>
          <a:ln>
            <a:noFill/>
          </a:ln>
        </p:spPr>
      </p:pic>
      <p:pic>
        <p:nvPicPr>
          <p:cNvPr id="215" name="Google Shape;215;p26"/>
          <p:cNvPicPr preferRelativeResize="0"/>
          <p:nvPr/>
        </p:nvPicPr>
        <p:blipFill>
          <a:blip r:embed="rId5">
            <a:alphaModFix/>
          </a:blip>
          <a:stretch>
            <a:fillRect/>
          </a:stretch>
        </p:blipFill>
        <p:spPr>
          <a:xfrm>
            <a:off x="5386925" y="2075725"/>
            <a:ext cx="3029424" cy="157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Critical density for Congestion</a:t>
            </a:r>
            <a:endParaRPr/>
          </a:p>
        </p:txBody>
      </p:sp>
      <p:pic>
        <p:nvPicPr>
          <p:cNvPr id="221" name="Google Shape;221;p27"/>
          <p:cNvPicPr preferRelativeResize="0"/>
          <p:nvPr/>
        </p:nvPicPr>
        <p:blipFill>
          <a:blip r:embed="rId3">
            <a:alphaModFix/>
          </a:blip>
          <a:stretch>
            <a:fillRect/>
          </a:stretch>
        </p:blipFill>
        <p:spPr>
          <a:xfrm>
            <a:off x="1576150" y="1323850"/>
            <a:ext cx="5781801" cy="3470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727650" y="550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Congestion Ratio</a:t>
            </a:r>
            <a:endParaRPr/>
          </a:p>
        </p:txBody>
      </p:sp>
      <p:pic>
        <p:nvPicPr>
          <p:cNvPr id="227" name="Google Shape;227;p28"/>
          <p:cNvPicPr preferRelativeResize="0"/>
          <p:nvPr/>
        </p:nvPicPr>
        <p:blipFill>
          <a:blip r:embed="rId3">
            <a:alphaModFix/>
          </a:blip>
          <a:stretch>
            <a:fillRect/>
          </a:stretch>
        </p:blipFill>
        <p:spPr>
          <a:xfrm>
            <a:off x="1567650" y="1192275"/>
            <a:ext cx="5927624" cy="3526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Conclusions</a:t>
            </a:r>
            <a:endParaRPr/>
          </a:p>
        </p:txBody>
      </p:sp>
      <p:sp>
        <p:nvSpPr>
          <p:cNvPr id="233" name="Google Shape;233;p29"/>
          <p:cNvSpPr txBox="1"/>
          <p:nvPr>
            <p:ph idx="1" type="body"/>
          </p:nvPr>
        </p:nvSpPr>
        <p:spPr>
          <a:xfrm>
            <a:off x="727650" y="2829175"/>
            <a:ext cx="7688700" cy="136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Conclusions:</a:t>
            </a:r>
            <a:endParaRPr/>
          </a:p>
          <a:p>
            <a:pPr indent="-311150" lvl="0" marL="457200" rtl="0" algn="l">
              <a:spcBef>
                <a:spcPts val="1200"/>
              </a:spcBef>
              <a:spcAft>
                <a:spcPts val="0"/>
              </a:spcAft>
              <a:buSzPts val="1300"/>
              <a:buChar char="●"/>
            </a:pPr>
            <a:r>
              <a:rPr lang="nl"/>
              <a:t>Lane formation was observed (for lower densities)</a:t>
            </a:r>
            <a:endParaRPr/>
          </a:p>
          <a:p>
            <a:pPr indent="-311150" lvl="0" marL="457200" rtl="0" algn="l">
              <a:spcBef>
                <a:spcPts val="0"/>
              </a:spcBef>
              <a:spcAft>
                <a:spcPts val="0"/>
              </a:spcAft>
              <a:buSzPts val="1300"/>
              <a:buChar char="●"/>
            </a:pPr>
            <a:r>
              <a:rPr lang="nl"/>
              <a:t>Congestion was observed (for higher densities)</a:t>
            </a:r>
            <a:endParaRPr/>
          </a:p>
          <a:p>
            <a:pPr indent="-311150" lvl="0" marL="457200" rtl="0" algn="l">
              <a:spcBef>
                <a:spcPts val="0"/>
              </a:spcBef>
              <a:spcAft>
                <a:spcPts val="0"/>
              </a:spcAft>
              <a:buSzPts val="1300"/>
              <a:buChar char="●"/>
            </a:pPr>
            <a:r>
              <a:rPr lang="nl"/>
              <a:t>A horizontal bias factor increases lane formation </a:t>
            </a:r>
            <a:endParaRPr/>
          </a:p>
        </p:txBody>
      </p:sp>
      <p:sp>
        <p:nvSpPr>
          <p:cNvPr id="234" name="Google Shape;234;p29"/>
          <p:cNvSpPr txBox="1"/>
          <p:nvPr>
            <p:ph idx="1" type="body"/>
          </p:nvPr>
        </p:nvSpPr>
        <p:spPr>
          <a:xfrm>
            <a:off x="727650" y="1333650"/>
            <a:ext cx="7688700" cy="16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Observed Emergence: Each pedestrian responds to immediate surroundings, leading to global patterns:</a:t>
            </a:r>
            <a:endParaRPr/>
          </a:p>
          <a:p>
            <a:pPr indent="-311150" lvl="0" marL="457200" rtl="0" algn="l">
              <a:spcBef>
                <a:spcPts val="1200"/>
              </a:spcBef>
              <a:spcAft>
                <a:spcPts val="0"/>
              </a:spcAft>
              <a:buSzPts val="1300"/>
              <a:buChar char="●"/>
            </a:pPr>
            <a:r>
              <a:rPr b="1" lang="nl">
                <a:solidFill>
                  <a:srgbClr val="1F1F1F"/>
                </a:solidFill>
              </a:rPr>
              <a:t>Lane Formation</a:t>
            </a:r>
            <a:r>
              <a:rPr lang="nl"/>
              <a:t> (</a:t>
            </a:r>
            <a:r>
              <a:rPr b="1" lang="nl">
                <a:solidFill>
                  <a:srgbClr val="0B5394"/>
                </a:solidFill>
              </a:rPr>
              <a:t>Self-Organization</a:t>
            </a:r>
            <a:r>
              <a:rPr lang="nl"/>
              <a:t>): pedestrians naturally align their movement with others, minimizing interference and optimizing flow. </a:t>
            </a:r>
            <a:endParaRPr/>
          </a:p>
          <a:p>
            <a:pPr indent="-311150" lvl="0" marL="457200" rtl="0" algn="l">
              <a:spcBef>
                <a:spcPts val="0"/>
              </a:spcBef>
              <a:spcAft>
                <a:spcPts val="0"/>
              </a:spcAft>
              <a:buSzPts val="1300"/>
              <a:buChar char="●"/>
            </a:pPr>
            <a:r>
              <a:rPr b="1" lang="nl">
                <a:solidFill>
                  <a:srgbClr val="1F1F1F"/>
                </a:solidFill>
              </a:rPr>
              <a:t>Congestion</a:t>
            </a:r>
            <a:r>
              <a:rPr b="1" lang="nl"/>
              <a:t> (</a:t>
            </a:r>
            <a:r>
              <a:rPr b="1" lang="nl">
                <a:solidFill>
                  <a:srgbClr val="0B5394"/>
                </a:solidFill>
              </a:rPr>
              <a:t>Phase Transition</a:t>
            </a:r>
            <a:r>
              <a:rPr b="1" lang="nl"/>
              <a:t>)</a:t>
            </a:r>
            <a:r>
              <a:rPr lang="nl"/>
              <a:t>: as pedestrian density increases, movement transitions from a free-flowing state to congestion.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Future Work</a:t>
            </a:r>
            <a:endParaRPr/>
          </a:p>
        </p:txBody>
      </p:sp>
      <p:sp>
        <p:nvSpPr>
          <p:cNvPr id="240" name="Google Shape;240;p30"/>
          <p:cNvSpPr txBox="1"/>
          <p:nvPr>
            <p:ph idx="1" type="body"/>
          </p:nvPr>
        </p:nvSpPr>
        <p:spPr>
          <a:xfrm>
            <a:off x="764800" y="14956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Implement swapping</a:t>
            </a:r>
            <a:endParaRPr/>
          </a:p>
          <a:p>
            <a:pPr indent="-311150" lvl="0" marL="457200" rtl="0" algn="l">
              <a:spcBef>
                <a:spcPts val="0"/>
              </a:spcBef>
              <a:spcAft>
                <a:spcPts val="0"/>
              </a:spcAft>
              <a:buSzPts val="1300"/>
              <a:buChar char="●"/>
            </a:pPr>
            <a:r>
              <a:rPr lang="nl"/>
              <a:t>Looking into how swapping can affect the percolation rate of the congestion</a:t>
            </a:r>
            <a:endParaRPr/>
          </a:p>
          <a:p>
            <a:pPr indent="-311150" lvl="0" marL="457200" rtl="0" algn="l">
              <a:spcBef>
                <a:spcPts val="0"/>
              </a:spcBef>
              <a:spcAft>
                <a:spcPts val="0"/>
              </a:spcAft>
              <a:buSzPts val="1300"/>
              <a:buChar char="●"/>
            </a:pPr>
            <a:r>
              <a:rPr lang="nl"/>
              <a:t>Adding objects</a:t>
            </a:r>
            <a:endParaRPr/>
          </a:p>
          <a:p>
            <a:pPr indent="-311150" lvl="0" marL="457200" rtl="0" algn="l">
              <a:spcBef>
                <a:spcPts val="0"/>
              </a:spcBef>
              <a:spcAft>
                <a:spcPts val="0"/>
              </a:spcAft>
              <a:buSzPts val="1300"/>
              <a:buChar char="●"/>
            </a:pPr>
            <a:r>
              <a:rPr lang="nl"/>
              <a:t>Changing structure (e.g. T-shape)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References</a:t>
            </a:r>
            <a:endParaRPr/>
          </a:p>
        </p:txBody>
      </p:sp>
      <p:sp>
        <p:nvSpPr>
          <p:cNvPr id="246" name="Google Shape;246;p31"/>
          <p:cNvSpPr txBox="1"/>
          <p:nvPr>
            <p:ph idx="1" type="body"/>
          </p:nvPr>
        </p:nvSpPr>
        <p:spPr>
          <a:xfrm>
            <a:off x="764800" y="1495600"/>
            <a:ext cx="7688700" cy="2261100"/>
          </a:xfrm>
          <a:prstGeom prst="rect">
            <a:avLst/>
          </a:prstGeom>
        </p:spPr>
        <p:txBody>
          <a:bodyPr anchorCtr="0" anchor="t" bIns="91425" lIns="91425" spcFirstLastPara="1" rIns="91425" wrap="square" tIns="91425">
            <a:normAutofit/>
          </a:bodyPr>
          <a:lstStyle/>
          <a:p>
            <a:pPr indent="-311150" lvl="0" marL="914400" rtl="0" algn="l">
              <a:spcBef>
                <a:spcPts val="0"/>
              </a:spcBef>
              <a:spcAft>
                <a:spcPts val="0"/>
              </a:spcAft>
              <a:buSzPts val="1300"/>
              <a:buChar char="●"/>
            </a:pPr>
            <a:r>
              <a:rPr lang="nl"/>
              <a:t>Nowak, S., &amp; Schadschneider, A. (2013). A cellular automaton approach for lane formation in pedestrian counterflow. In Traffic and Granular Flow'11 (pp. 149-160). Springer Berlin Heidelberg</a:t>
            </a:r>
            <a:endParaRPr/>
          </a:p>
          <a:p>
            <a:pPr indent="-314325" lvl="0" marL="914400" rtl="0" algn="l">
              <a:spcBef>
                <a:spcPts val="0"/>
              </a:spcBef>
              <a:spcAft>
                <a:spcPts val="0"/>
              </a:spcAft>
              <a:buClr>
                <a:srgbClr val="000000"/>
              </a:buClr>
              <a:buSzPts val="1350"/>
              <a:buFont typeface="Arial"/>
              <a:buChar char="●"/>
            </a:pPr>
            <a:r>
              <a:rPr lang="nl"/>
              <a:t>Varas, A., Cornejo, M. D., Mainemer, D., Toledo, B., Rogan, J., Munoz, V., &amp; Valdivia, J. A. (2007). Cellular automaton model for evacuation process with obstacles. Physica A: Statistical Mechanics and its Applications, 382(2), 631-642</a:t>
            </a:r>
            <a:endParaRPr/>
          </a:p>
          <a:p>
            <a:pPr indent="-311150" lvl="0" marL="914400" rtl="0" algn="l">
              <a:spcBef>
                <a:spcPts val="0"/>
              </a:spcBef>
              <a:spcAft>
                <a:spcPts val="0"/>
              </a:spcAft>
              <a:buSzPts val="1300"/>
              <a:buChar char="●"/>
            </a:pPr>
            <a:r>
              <a:rPr lang="nl"/>
              <a:t>Wang, Z., Chen, T., Wang, Y., Li, H.(2024). A cellular automaton model for mixed traffic flow considering the size of CAV platoon. </a:t>
            </a:r>
            <a:r>
              <a:rPr lang="nl"/>
              <a:t>Physica A: Statistical Mechanics and its Applications, 643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Contents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Goal and Motivation</a:t>
            </a:r>
            <a:endParaRPr/>
          </a:p>
          <a:p>
            <a:pPr indent="-311150" lvl="0" marL="457200" rtl="0" algn="l">
              <a:spcBef>
                <a:spcPts val="0"/>
              </a:spcBef>
              <a:spcAft>
                <a:spcPts val="0"/>
              </a:spcAft>
              <a:buSzPts val="1300"/>
              <a:buChar char="●"/>
            </a:pPr>
            <a:r>
              <a:rPr lang="nl"/>
              <a:t>Hypothesis</a:t>
            </a:r>
            <a:endParaRPr/>
          </a:p>
          <a:p>
            <a:pPr indent="-311150" lvl="0" marL="457200" rtl="0" algn="l">
              <a:spcBef>
                <a:spcPts val="0"/>
              </a:spcBef>
              <a:spcAft>
                <a:spcPts val="0"/>
              </a:spcAft>
              <a:buSzPts val="1300"/>
              <a:buChar char="●"/>
            </a:pPr>
            <a:r>
              <a:rPr lang="nl"/>
              <a:t>Model</a:t>
            </a:r>
            <a:endParaRPr/>
          </a:p>
          <a:p>
            <a:pPr indent="-311150" lvl="0" marL="457200" rtl="0" algn="l">
              <a:spcBef>
                <a:spcPts val="0"/>
              </a:spcBef>
              <a:spcAft>
                <a:spcPts val="0"/>
              </a:spcAft>
              <a:buSzPts val="1300"/>
              <a:buChar char="●"/>
            </a:pPr>
            <a:r>
              <a:rPr lang="nl"/>
              <a:t>Results</a:t>
            </a:r>
            <a:endParaRPr/>
          </a:p>
          <a:p>
            <a:pPr indent="-311150" lvl="0" marL="457200" rtl="0" algn="l">
              <a:spcBef>
                <a:spcPts val="0"/>
              </a:spcBef>
              <a:spcAft>
                <a:spcPts val="0"/>
              </a:spcAft>
              <a:buSzPts val="1300"/>
              <a:buChar char="●"/>
            </a:pPr>
            <a:r>
              <a:rPr lang="nl"/>
              <a:t>Conclusion</a:t>
            </a:r>
            <a:endParaRPr/>
          </a:p>
          <a:p>
            <a:pPr indent="-311150" lvl="0" marL="457200" rtl="0" algn="l">
              <a:spcBef>
                <a:spcPts val="0"/>
              </a:spcBef>
              <a:spcAft>
                <a:spcPts val="0"/>
              </a:spcAft>
              <a:buSzPts val="1300"/>
              <a:buChar char="●"/>
            </a:pPr>
            <a:r>
              <a:rPr lang="nl"/>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Extra Slides</a:t>
            </a:r>
            <a:endParaRPr/>
          </a:p>
        </p:txBody>
      </p:sp>
      <p:pic>
        <p:nvPicPr>
          <p:cNvPr id="252" name="Google Shape;252;p32"/>
          <p:cNvPicPr preferRelativeResize="0"/>
          <p:nvPr/>
        </p:nvPicPr>
        <p:blipFill>
          <a:blip r:embed="rId3">
            <a:alphaModFix/>
          </a:blip>
          <a:stretch>
            <a:fillRect/>
          </a:stretch>
        </p:blipFill>
        <p:spPr>
          <a:xfrm>
            <a:off x="2019013" y="1358925"/>
            <a:ext cx="5105974" cy="306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Dependence of Lane Formation on Corridor Width</a:t>
            </a:r>
            <a:endParaRPr/>
          </a:p>
        </p:txBody>
      </p:sp>
      <p:pic>
        <p:nvPicPr>
          <p:cNvPr id="258" name="Google Shape;258;p33"/>
          <p:cNvPicPr preferRelativeResize="0"/>
          <p:nvPr/>
        </p:nvPicPr>
        <p:blipFill>
          <a:blip r:embed="rId3">
            <a:alphaModFix/>
          </a:blip>
          <a:stretch>
            <a:fillRect/>
          </a:stretch>
        </p:blipFill>
        <p:spPr>
          <a:xfrm>
            <a:off x="1756351" y="1262525"/>
            <a:ext cx="5631300" cy="33787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Dependence of Lane Formation on Corridor Length</a:t>
            </a:r>
            <a:endParaRPr/>
          </a:p>
        </p:txBody>
      </p:sp>
      <p:pic>
        <p:nvPicPr>
          <p:cNvPr id="264" name="Google Shape;264;p34"/>
          <p:cNvPicPr preferRelativeResize="0"/>
          <p:nvPr/>
        </p:nvPicPr>
        <p:blipFill>
          <a:blip r:embed="rId3">
            <a:alphaModFix/>
          </a:blip>
          <a:stretch>
            <a:fillRect/>
          </a:stretch>
        </p:blipFill>
        <p:spPr>
          <a:xfrm>
            <a:off x="1774625" y="1193175"/>
            <a:ext cx="5594749" cy="3356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Goal and Motivation</a:t>
            </a:r>
            <a:endParaRPr/>
          </a:p>
        </p:txBody>
      </p:sp>
      <p:sp>
        <p:nvSpPr>
          <p:cNvPr id="99" name="Google Shape;99;p15"/>
          <p:cNvSpPr txBox="1"/>
          <p:nvPr>
            <p:ph idx="1" type="body"/>
          </p:nvPr>
        </p:nvSpPr>
        <p:spPr>
          <a:xfrm>
            <a:off x="1021100" y="20700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nl" sz="1400"/>
              <a:t>Practical Applications</a:t>
            </a:r>
            <a:endParaRPr b="1" sz="1400"/>
          </a:p>
          <a:p>
            <a:pPr indent="-311150" lvl="0" marL="457200" rtl="0" algn="l">
              <a:spcBef>
                <a:spcPts val="1200"/>
              </a:spcBef>
              <a:spcAft>
                <a:spcPts val="0"/>
              </a:spcAft>
              <a:buSzPts val="1300"/>
              <a:buChar char="●"/>
            </a:pPr>
            <a:r>
              <a:rPr lang="nl"/>
              <a:t>Urban planning</a:t>
            </a:r>
            <a:endParaRPr/>
          </a:p>
          <a:p>
            <a:pPr indent="-311150" lvl="0" marL="457200" rtl="0" algn="l">
              <a:spcBef>
                <a:spcPts val="0"/>
              </a:spcBef>
              <a:spcAft>
                <a:spcPts val="0"/>
              </a:spcAft>
              <a:buSzPts val="1300"/>
              <a:buChar char="●"/>
            </a:pPr>
            <a:r>
              <a:rPr lang="nl"/>
              <a:t>Evacuation processes</a:t>
            </a:r>
            <a:endParaRPr/>
          </a:p>
          <a:p>
            <a:pPr indent="-311150" lvl="0" marL="457200" rtl="0" algn="l">
              <a:spcBef>
                <a:spcPts val="0"/>
              </a:spcBef>
              <a:spcAft>
                <a:spcPts val="0"/>
              </a:spcAft>
              <a:buSzPts val="1300"/>
              <a:buChar char="●"/>
            </a:pPr>
            <a:r>
              <a:rPr lang="nl"/>
              <a:t>Busy crowded areas (e.g. concerts)</a:t>
            </a:r>
            <a:endParaRPr/>
          </a:p>
          <a:p>
            <a:pPr indent="0" lvl="0" marL="0" rtl="0" algn="l">
              <a:spcBef>
                <a:spcPts val="1200"/>
              </a:spcBef>
              <a:spcAft>
                <a:spcPts val="0"/>
              </a:spcAft>
              <a:buNone/>
            </a:pPr>
            <a:r>
              <a:rPr b="1" lang="nl" sz="1400"/>
              <a:t>C</a:t>
            </a:r>
            <a:r>
              <a:rPr b="1" lang="nl" sz="1400"/>
              <a:t>rowd behaviour</a:t>
            </a:r>
            <a:endParaRPr b="1" sz="1400"/>
          </a:p>
          <a:p>
            <a:pPr indent="-311150" lvl="0" marL="457200" rtl="0" algn="l">
              <a:spcBef>
                <a:spcPts val="1200"/>
              </a:spcBef>
              <a:spcAft>
                <a:spcPts val="0"/>
              </a:spcAft>
              <a:buSzPts val="1300"/>
              <a:buChar char="●"/>
            </a:pPr>
            <a:r>
              <a:rPr lang="nl"/>
              <a:t>Lane formation</a:t>
            </a:r>
            <a:endParaRPr/>
          </a:p>
          <a:p>
            <a:pPr indent="-311150" lvl="0" marL="457200" rtl="0" algn="l">
              <a:spcBef>
                <a:spcPts val="0"/>
              </a:spcBef>
              <a:spcAft>
                <a:spcPts val="0"/>
              </a:spcAft>
              <a:buSzPts val="1300"/>
              <a:buChar char="●"/>
            </a:pPr>
            <a:r>
              <a:rPr lang="nl"/>
              <a:t>Congestion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Research Questions</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298450" lvl="0" marL="457200" rtl="0" algn="l">
              <a:spcBef>
                <a:spcPts val="0"/>
              </a:spcBef>
              <a:spcAft>
                <a:spcPts val="0"/>
              </a:spcAft>
              <a:buClr>
                <a:srgbClr val="000000"/>
              </a:buClr>
              <a:buSzPts val="1100"/>
              <a:buFont typeface="Arial"/>
              <a:buChar char="●"/>
            </a:pPr>
            <a:r>
              <a:rPr lang="nl"/>
              <a:t>What is the optimal pedestrian density at which lane formation emerges in the floor field automaton model?</a:t>
            </a:r>
            <a:endParaRPr/>
          </a:p>
          <a:p>
            <a:pPr indent="-298450" lvl="0" marL="457200" rtl="0" algn="l">
              <a:spcBef>
                <a:spcPts val="0"/>
              </a:spcBef>
              <a:spcAft>
                <a:spcPts val="0"/>
              </a:spcAft>
              <a:buClr>
                <a:srgbClr val="000000"/>
              </a:buClr>
              <a:buSzPts val="1100"/>
              <a:buFont typeface="Arial"/>
              <a:buChar char="●"/>
            </a:pPr>
            <a:r>
              <a:rPr lang="nl"/>
              <a:t>What is the influence of a horizontal bias on lane formation?</a:t>
            </a:r>
            <a:endParaRPr/>
          </a:p>
          <a:p>
            <a:pPr indent="-298450" lvl="0" marL="457200" rtl="0" algn="l">
              <a:spcBef>
                <a:spcPts val="0"/>
              </a:spcBef>
              <a:spcAft>
                <a:spcPts val="0"/>
              </a:spcAft>
              <a:buClr>
                <a:srgbClr val="000000"/>
              </a:buClr>
              <a:buSzPts val="1100"/>
              <a:buFont typeface="Arial"/>
              <a:buChar char="●"/>
            </a:pPr>
            <a:r>
              <a:rPr lang="nl"/>
              <a:t>What is the critical density for congestion?</a:t>
            </a:r>
            <a:endParaRPr/>
          </a:p>
          <a:p>
            <a:pPr indent="-311150" lvl="0" marL="457200" rtl="0" algn="l">
              <a:spcBef>
                <a:spcPts val="0"/>
              </a:spcBef>
              <a:spcAft>
                <a:spcPts val="0"/>
              </a:spcAft>
              <a:buSzPts val="1300"/>
              <a:buChar char="●"/>
            </a:pPr>
            <a:r>
              <a:rPr lang="nl"/>
              <a:t>What is the influence of corridor height and width on lane formation?  (In Appendix)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7650" y="623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Model: Bidirectional Flow in an Infinite Corridor</a:t>
            </a:r>
            <a:endParaRPr/>
          </a:p>
        </p:txBody>
      </p:sp>
      <p:sp>
        <p:nvSpPr>
          <p:cNvPr id="111" name="Google Shape;111;p17"/>
          <p:cNvSpPr txBox="1"/>
          <p:nvPr>
            <p:ph idx="1" type="body"/>
          </p:nvPr>
        </p:nvSpPr>
        <p:spPr>
          <a:xfrm>
            <a:off x="3154975" y="3755950"/>
            <a:ext cx="3459600" cy="433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Agents that want to exit in the right</a:t>
            </a:r>
            <a:endParaRPr/>
          </a:p>
        </p:txBody>
      </p:sp>
      <p:pic>
        <p:nvPicPr>
          <p:cNvPr id="112" name="Google Shape;112;p17"/>
          <p:cNvPicPr preferRelativeResize="0"/>
          <p:nvPr/>
        </p:nvPicPr>
        <p:blipFill>
          <a:blip r:embed="rId3">
            <a:alphaModFix/>
          </a:blip>
          <a:stretch>
            <a:fillRect/>
          </a:stretch>
        </p:blipFill>
        <p:spPr>
          <a:xfrm>
            <a:off x="1974063" y="1873263"/>
            <a:ext cx="5270175" cy="1505775"/>
          </a:xfrm>
          <a:prstGeom prst="rect">
            <a:avLst/>
          </a:prstGeom>
          <a:noFill/>
          <a:ln>
            <a:noFill/>
          </a:ln>
        </p:spPr>
      </p:pic>
      <p:sp>
        <p:nvSpPr>
          <p:cNvPr id="113" name="Google Shape;113;p17"/>
          <p:cNvSpPr/>
          <p:nvPr/>
        </p:nvSpPr>
        <p:spPr>
          <a:xfrm>
            <a:off x="3066650" y="3888550"/>
            <a:ext cx="176700" cy="168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 name="Google Shape;114;p17"/>
          <p:cNvSpPr/>
          <p:nvPr/>
        </p:nvSpPr>
        <p:spPr>
          <a:xfrm>
            <a:off x="3066650" y="4226550"/>
            <a:ext cx="176700" cy="168000"/>
          </a:xfrm>
          <a:prstGeom prst="rect">
            <a:avLst/>
          </a:prstGeom>
          <a:solidFill>
            <a:srgbClr val="0B5394">
              <a:alpha val="845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 name="Google Shape;115;p17"/>
          <p:cNvSpPr txBox="1"/>
          <p:nvPr>
            <p:ph idx="1" type="body"/>
          </p:nvPr>
        </p:nvSpPr>
        <p:spPr>
          <a:xfrm>
            <a:off x="3154975" y="4093950"/>
            <a:ext cx="3459600" cy="433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Agents that want to exit in the left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7650" y="623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Floor Field Model</a:t>
            </a:r>
            <a:endParaRPr/>
          </a:p>
        </p:txBody>
      </p:sp>
      <p:pic>
        <p:nvPicPr>
          <p:cNvPr id="121" name="Google Shape;121;p18"/>
          <p:cNvPicPr preferRelativeResize="0"/>
          <p:nvPr/>
        </p:nvPicPr>
        <p:blipFill>
          <a:blip r:embed="rId3">
            <a:alphaModFix/>
          </a:blip>
          <a:stretch>
            <a:fillRect/>
          </a:stretch>
        </p:blipFill>
        <p:spPr>
          <a:xfrm>
            <a:off x="727650" y="1469900"/>
            <a:ext cx="3715355" cy="2292775"/>
          </a:xfrm>
          <a:prstGeom prst="rect">
            <a:avLst/>
          </a:prstGeom>
          <a:noFill/>
          <a:ln>
            <a:noFill/>
          </a:ln>
        </p:spPr>
      </p:pic>
      <p:sp>
        <p:nvSpPr>
          <p:cNvPr id="122" name="Google Shape;122;p18"/>
          <p:cNvSpPr txBox="1"/>
          <p:nvPr/>
        </p:nvSpPr>
        <p:spPr>
          <a:xfrm>
            <a:off x="4200825" y="1775850"/>
            <a:ext cx="4283400" cy="1185300"/>
          </a:xfrm>
          <a:prstGeom prst="rect">
            <a:avLst/>
          </a:prstGeom>
          <a:noFill/>
          <a:ln>
            <a:noFill/>
          </a:ln>
        </p:spPr>
        <p:txBody>
          <a:bodyPr anchorCtr="0" anchor="t" bIns="91425" lIns="91425" spcFirstLastPara="1" rIns="91425" wrap="square" tIns="91425">
            <a:spAutoFit/>
          </a:bodyPr>
          <a:lstStyle/>
          <a:p>
            <a:pPr indent="-311150" lvl="0" marL="457200" rtl="0" algn="l">
              <a:lnSpc>
                <a:spcPct val="200000"/>
              </a:lnSpc>
              <a:spcBef>
                <a:spcPts val="0"/>
              </a:spcBef>
              <a:spcAft>
                <a:spcPts val="0"/>
              </a:spcAft>
              <a:buClr>
                <a:schemeClr val="accent1"/>
              </a:buClr>
              <a:buSzPts val="1300"/>
              <a:buFont typeface="Lato"/>
              <a:buChar char="●"/>
            </a:pPr>
            <a:r>
              <a:rPr lang="nl" sz="1300">
                <a:solidFill>
                  <a:schemeClr val="accent1"/>
                </a:solidFill>
                <a:latin typeface="Lato"/>
                <a:ea typeface="Lato"/>
                <a:cs typeface="Lato"/>
                <a:sym typeface="Lato"/>
              </a:rPr>
              <a:t>2D cellular automata</a:t>
            </a:r>
            <a:endParaRPr sz="1300">
              <a:solidFill>
                <a:schemeClr val="accent1"/>
              </a:solidFill>
              <a:latin typeface="Lato"/>
              <a:ea typeface="Lato"/>
              <a:cs typeface="Lato"/>
              <a:sym typeface="Lato"/>
            </a:endParaRPr>
          </a:p>
          <a:p>
            <a:pPr indent="-311150" lvl="0" marL="457200" rtl="0" algn="l">
              <a:lnSpc>
                <a:spcPct val="200000"/>
              </a:lnSpc>
              <a:spcBef>
                <a:spcPts val="0"/>
              </a:spcBef>
              <a:spcAft>
                <a:spcPts val="0"/>
              </a:spcAft>
              <a:buClr>
                <a:schemeClr val="accent1"/>
              </a:buClr>
              <a:buSzPts val="1300"/>
              <a:buFont typeface="Lato"/>
              <a:buChar char="●"/>
            </a:pPr>
            <a:r>
              <a:rPr lang="nl" sz="1300">
                <a:solidFill>
                  <a:schemeClr val="accent1"/>
                </a:solidFill>
                <a:latin typeface="Lato"/>
                <a:ea typeface="Lato"/>
                <a:cs typeface="Lato"/>
                <a:sym typeface="Lato"/>
              </a:rPr>
              <a:t>Moore neighbourhood</a:t>
            </a:r>
            <a:endParaRPr sz="1300">
              <a:solidFill>
                <a:schemeClr val="accent1"/>
              </a:solidFill>
              <a:latin typeface="Lato"/>
              <a:ea typeface="Lato"/>
              <a:cs typeface="Lato"/>
              <a:sym typeface="Lato"/>
            </a:endParaRPr>
          </a:p>
          <a:p>
            <a:pPr indent="-311150" lvl="0" marL="457200" rtl="0" algn="l">
              <a:lnSpc>
                <a:spcPct val="200000"/>
              </a:lnSpc>
              <a:spcBef>
                <a:spcPts val="0"/>
              </a:spcBef>
              <a:spcAft>
                <a:spcPts val="0"/>
              </a:spcAft>
              <a:buClr>
                <a:schemeClr val="accent1"/>
              </a:buClr>
              <a:buSzPts val="1300"/>
              <a:buFont typeface="Lato"/>
              <a:buChar char="●"/>
            </a:pPr>
            <a:r>
              <a:rPr lang="nl" sz="1300">
                <a:solidFill>
                  <a:schemeClr val="accent1"/>
                </a:solidFill>
                <a:latin typeface="Lato"/>
                <a:ea typeface="Lato"/>
                <a:cs typeface="Lato"/>
                <a:sym typeface="Lato"/>
              </a:rPr>
              <a:t>a static and dynamic floor field for each agent type</a:t>
            </a:r>
            <a:endParaRPr sz="13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7650" y="634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Floor Field Cellular Automaton</a:t>
            </a:r>
            <a:endParaRPr/>
          </a:p>
        </p:txBody>
      </p:sp>
      <p:sp>
        <p:nvSpPr>
          <p:cNvPr id="128" name="Google Shape;128;p19"/>
          <p:cNvSpPr txBox="1"/>
          <p:nvPr>
            <p:ph idx="1" type="body"/>
          </p:nvPr>
        </p:nvSpPr>
        <p:spPr>
          <a:xfrm>
            <a:off x="981000" y="2539275"/>
            <a:ext cx="2757300" cy="44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static field coupling constant</a:t>
            </a:r>
            <a:endParaRPr/>
          </a:p>
        </p:txBody>
      </p:sp>
      <p:pic>
        <p:nvPicPr>
          <p:cNvPr id="129" name="Google Shape;129;p19"/>
          <p:cNvPicPr preferRelativeResize="0"/>
          <p:nvPr/>
        </p:nvPicPr>
        <p:blipFill>
          <a:blip r:embed="rId3">
            <a:alphaModFix/>
          </a:blip>
          <a:stretch>
            <a:fillRect/>
          </a:stretch>
        </p:blipFill>
        <p:spPr>
          <a:xfrm>
            <a:off x="764800" y="1495600"/>
            <a:ext cx="4185601" cy="1043675"/>
          </a:xfrm>
          <a:prstGeom prst="rect">
            <a:avLst/>
          </a:prstGeom>
          <a:noFill/>
          <a:ln>
            <a:noFill/>
          </a:ln>
        </p:spPr>
      </p:pic>
      <p:pic>
        <p:nvPicPr>
          <p:cNvPr id="130" name="Google Shape;130;p19"/>
          <p:cNvPicPr preferRelativeResize="0"/>
          <p:nvPr/>
        </p:nvPicPr>
        <p:blipFill rotWithShape="1">
          <a:blip r:embed="rId4">
            <a:alphaModFix/>
          </a:blip>
          <a:srcRect b="0" l="7123" r="0" t="0"/>
          <a:stretch/>
        </p:blipFill>
        <p:spPr>
          <a:xfrm>
            <a:off x="936800" y="2624750"/>
            <a:ext cx="177275" cy="279975"/>
          </a:xfrm>
          <a:prstGeom prst="rect">
            <a:avLst/>
          </a:prstGeom>
          <a:noFill/>
          <a:ln>
            <a:noFill/>
          </a:ln>
        </p:spPr>
      </p:pic>
      <p:pic>
        <p:nvPicPr>
          <p:cNvPr id="131" name="Google Shape;131;p19"/>
          <p:cNvPicPr preferRelativeResize="0"/>
          <p:nvPr/>
        </p:nvPicPr>
        <p:blipFill rotWithShape="1">
          <a:blip r:embed="rId5">
            <a:alphaModFix/>
          </a:blip>
          <a:srcRect b="0" l="10610" r="0" t="0"/>
          <a:stretch/>
        </p:blipFill>
        <p:spPr>
          <a:xfrm>
            <a:off x="903225" y="2845825"/>
            <a:ext cx="244435" cy="279975"/>
          </a:xfrm>
          <a:prstGeom prst="rect">
            <a:avLst/>
          </a:prstGeom>
          <a:noFill/>
          <a:ln>
            <a:noFill/>
          </a:ln>
        </p:spPr>
      </p:pic>
      <p:pic>
        <p:nvPicPr>
          <p:cNvPr id="132" name="Google Shape;132;p19"/>
          <p:cNvPicPr preferRelativeResize="0"/>
          <p:nvPr/>
        </p:nvPicPr>
        <p:blipFill rotWithShape="1">
          <a:blip r:embed="rId6">
            <a:alphaModFix/>
          </a:blip>
          <a:srcRect b="0" l="8609" r="0" t="0"/>
          <a:stretch/>
        </p:blipFill>
        <p:spPr>
          <a:xfrm>
            <a:off x="903225" y="3125800"/>
            <a:ext cx="244425" cy="319673"/>
          </a:xfrm>
          <a:prstGeom prst="rect">
            <a:avLst/>
          </a:prstGeom>
          <a:noFill/>
          <a:ln>
            <a:noFill/>
          </a:ln>
        </p:spPr>
      </p:pic>
      <p:pic>
        <p:nvPicPr>
          <p:cNvPr id="133" name="Google Shape;133;p19"/>
          <p:cNvPicPr preferRelativeResize="0"/>
          <p:nvPr/>
        </p:nvPicPr>
        <p:blipFill rotWithShape="1">
          <a:blip r:embed="rId7">
            <a:alphaModFix/>
          </a:blip>
          <a:srcRect b="0" l="8675" r="0" t="0"/>
          <a:stretch/>
        </p:blipFill>
        <p:spPr>
          <a:xfrm>
            <a:off x="903227" y="3432350"/>
            <a:ext cx="244425" cy="273489"/>
          </a:xfrm>
          <a:prstGeom prst="rect">
            <a:avLst/>
          </a:prstGeom>
          <a:noFill/>
          <a:ln>
            <a:noFill/>
          </a:ln>
        </p:spPr>
      </p:pic>
      <p:sp>
        <p:nvSpPr>
          <p:cNvPr id="134" name="Google Shape;134;p19"/>
          <p:cNvSpPr txBox="1"/>
          <p:nvPr/>
        </p:nvSpPr>
        <p:spPr>
          <a:xfrm>
            <a:off x="981000" y="2793363"/>
            <a:ext cx="34731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nl" sz="1300">
                <a:solidFill>
                  <a:schemeClr val="accent1"/>
                </a:solidFill>
                <a:latin typeface="Lato"/>
                <a:ea typeface="Lato"/>
                <a:cs typeface="Lato"/>
                <a:sym typeface="Lato"/>
              </a:rPr>
              <a:t>dynamic field coupling constant</a:t>
            </a:r>
            <a:endParaRPr sz="1300">
              <a:solidFill>
                <a:schemeClr val="accent1"/>
              </a:solidFill>
              <a:latin typeface="Lato"/>
              <a:ea typeface="Lato"/>
              <a:cs typeface="Lato"/>
              <a:sym typeface="Lato"/>
            </a:endParaRPr>
          </a:p>
        </p:txBody>
      </p:sp>
      <p:sp>
        <p:nvSpPr>
          <p:cNvPr id="135" name="Google Shape;135;p19"/>
          <p:cNvSpPr txBox="1"/>
          <p:nvPr/>
        </p:nvSpPr>
        <p:spPr>
          <a:xfrm>
            <a:off x="981000" y="3093188"/>
            <a:ext cx="34731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nl" sz="1300">
                <a:solidFill>
                  <a:schemeClr val="accent1"/>
                </a:solidFill>
                <a:latin typeface="Lato"/>
                <a:ea typeface="Lato"/>
                <a:cs typeface="Lato"/>
                <a:sym typeface="Lato"/>
              </a:rPr>
              <a:t>static </a:t>
            </a:r>
            <a:r>
              <a:rPr lang="nl" sz="1300">
                <a:solidFill>
                  <a:schemeClr val="accent1"/>
                </a:solidFill>
                <a:latin typeface="Lato"/>
                <a:ea typeface="Lato"/>
                <a:cs typeface="Lato"/>
                <a:sym typeface="Lato"/>
              </a:rPr>
              <a:t> field </a:t>
            </a:r>
            <a:endParaRPr sz="1300">
              <a:solidFill>
                <a:schemeClr val="accent1"/>
              </a:solidFill>
              <a:latin typeface="Lato"/>
              <a:ea typeface="Lato"/>
              <a:cs typeface="Lato"/>
              <a:sym typeface="Lato"/>
            </a:endParaRPr>
          </a:p>
        </p:txBody>
      </p:sp>
      <p:sp>
        <p:nvSpPr>
          <p:cNvPr id="136" name="Google Shape;136;p19"/>
          <p:cNvSpPr txBox="1"/>
          <p:nvPr/>
        </p:nvSpPr>
        <p:spPr>
          <a:xfrm>
            <a:off x="981000" y="3376650"/>
            <a:ext cx="33141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nl" sz="1300">
                <a:solidFill>
                  <a:schemeClr val="accent1"/>
                </a:solidFill>
                <a:latin typeface="Lato"/>
                <a:ea typeface="Lato"/>
                <a:cs typeface="Lato"/>
                <a:sym typeface="Lato"/>
              </a:rPr>
              <a:t>dynamic field</a:t>
            </a:r>
            <a:endParaRPr sz="1300">
              <a:solidFill>
                <a:schemeClr val="accent1"/>
              </a:solidFill>
              <a:latin typeface="Lato"/>
              <a:ea typeface="Lato"/>
              <a:cs typeface="Lato"/>
              <a:sym typeface="Lato"/>
            </a:endParaRPr>
          </a:p>
        </p:txBody>
      </p:sp>
      <p:pic>
        <p:nvPicPr>
          <p:cNvPr id="137" name="Google Shape;137;p19"/>
          <p:cNvPicPr preferRelativeResize="0"/>
          <p:nvPr/>
        </p:nvPicPr>
        <p:blipFill>
          <a:blip r:embed="rId8">
            <a:alphaModFix/>
          </a:blip>
          <a:stretch>
            <a:fillRect/>
          </a:stretch>
        </p:blipFill>
        <p:spPr>
          <a:xfrm>
            <a:off x="903220" y="3708613"/>
            <a:ext cx="244425" cy="300831"/>
          </a:xfrm>
          <a:prstGeom prst="rect">
            <a:avLst/>
          </a:prstGeom>
          <a:noFill/>
          <a:ln>
            <a:noFill/>
          </a:ln>
        </p:spPr>
      </p:pic>
      <p:sp>
        <p:nvSpPr>
          <p:cNvPr id="138" name="Google Shape;138;p19"/>
          <p:cNvSpPr txBox="1"/>
          <p:nvPr/>
        </p:nvSpPr>
        <p:spPr>
          <a:xfrm>
            <a:off x="981000" y="3666575"/>
            <a:ext cx="50109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nl" sz="1300">
                <a:solidFill>
                  <a:schemeClr val="accent1"/>
                </a:solidFill>
                <a:latin typeface="Lato"/>
                <a:ea typeface="Lato"/>
                <a:cs typeface="Lato"/>
                <a:sym typeface="Lato"/>
              </a:rPr>
              <a:t>factor which is 0 for occupied cells and 1 for </a:t>
            </a:r>
            <a:r>
              <a:rPr lang="nl" sz="1300">
                <a:solidFill>
                  <a:schemeClr val="accent1"/>
                </a:solidFill>
                <a:latin typeface="Lato"/>
                <a:ea typeface="Lato"/>
                <a:cs typeface="Lato"/>
                <a:sym typeface="Lato"/>
              </a:rPr>
              <a:t>unoccupied</a:t>
            </a:r>
            <a:r>
              <a:rPr lang="nl" sz="1300">
                <a:solidFill>
                  <a:schemeClr val="accent1"/>
                </a:solidFill>
                <a:latin typeface="Lato"/>
                <a:ea typeface="Lato"/>
                <a:cs typeface="Lato"/>
                <a:sym typeface="Lato"/>
              </a:rPr>
              <a:t> ones </a:t>
            </a:r>
            <a:endParaRPr sz="1300">
              <a:solidFill>
                <a:schemeClr val="accent1"/>
              </a:solidFill>
              <a:latin typeface="Lato"/>
              <a:ea typeface="Lato"/>
              <a:cs typeface="Lato"/>
              <a:sym typeface="Lato"/>
            </a:endParaRPr>
          </a:p>
        </p:txBody>
      </p:sp>
      <p:pic>
        <p:nvPicPr>
          <p:cNvPr id="139" name="Google Shape;139;p19"/>
          <p:cNvPicPr preferRelativeResize="0"/>
          <p:nvPr/>
        </p:nvPicPr>
        <p:blipFill>
          <a:blip r:embed="rId9">
            <a:alphaModFix/>
          </a:blip>
          <a:stretch>
            <a:fillRect/>
          </a:stretch>
        </p:blipFill>
        <p:spPr>
          <a:xfrm>
            <a:off x="903225" y="4051475"/>
            <a:ext cx="244425" cy="222871"/>
          </a:xfrm>
          <a:prstGeom prst="rect">
            <a:avLst/>
          </a:prstGeom>
          <a:noFill/>
          <a:ln>
            <a:noFill/>
          </a:ln>
        </p:spPr>
      </p:pic>
      <p:sp>
        <p:nvSpPr>
          <p:cNvPr id="140" name="Google Shape;140;p19"/>
          <p:cNvSpPr txBox="1"/>
          <p:nvPr/>
        </p:nvSpPr>
        <p:spPr>
          <a:xfrm>
            <a:off x="981000" y="3959913"/>
            <a:ext cx="50109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nl" sz="1300">
                <a:solidFill>
                  <a:schemeClr val="accent1"/>
                </a:solidFill>
                <a:latin typeface="Lato"/>
                <a:ea typeface="Lato"/>
                <a:cs typeface="Lato"/>
                <a:sym typeface="Lato"/>
              </a:rPr>
              <a:t>normalization factor</a:t>
            </a:r>
            <a:r>
              <a:rPr lang="nl"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Static Floor Fields</a:t>
            </a:r>
            <a:endParaRPr/>
          </a:p>
        </p:txBody>
      </p:sp>
      <p:sp>
        <p:nvSpPr>
          <p:cNvPr id="146" name="Google Shape;146;p20"/>
          <p:cNvSpPr txBox="1"/>
          <p:nvPr>
            <p:ph idx="1" type="body"/>
          </p:nvPr>
        </p:nvSpPr>
        <p:spPr>
          <a:xfrm>
            <a:off x="1021025" y="3684625"/>
            <a:ext cx="3231900" cy="106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Static Floor Field 1</a:t>
            </a:r>
            <a:endParaRPr/>
          </a:p>
          <a:p>
            <a:pPr indent="0" lvl="0" marL="0" rtl="0" algn="ctr">
              <a:spcBef>
                <a:spcPts val="1200"/>
              </a:spcBef>
              <a:spcAft>
                <a:spcPts val="1200"/>
              </a:spcAft>
              <a:buNone/>
            </a:pPr>
            <a:r>
              <a:rPr lang="nl"/>
              <a:t>Agents move from the left to the right</a:t>
            </a:r>
            <a:endParaRPr/>
          </a:p>
        </p:txBody>
      </p:sp>
      <p:pic>
        <p:nvPicPr>
          <p:cNvPr id="147" name="Google Shape;147;p20"/>
          <p:cNvPicPr preferRelativeResize="0"/>
          <p:nvPr/>
        </p:nvPicPr>
        <p:blipFill rotWithShape="1">
          <a:blip r:embed="rId3">
            <a:alphaModFix/>
          </a:blip>
          <a:srcRect b="1119" l="9340" r="5042" t="9322"/>
          <a:stretch/>
        </p:blipFill>
        <p:spPr>
          <a:xfrm>
            <a:off x="4834725" y="1449978"/>
            <a:ext cx="3540950" cy="2116484"/>
          </a:xfrm>
          <a:prstGeom prst="rect">
            <a:avLst/>
          </a:prstGeom>
          <a:noFill/>
          <a:ln>
            <a:noFill/>
          </a:ln>
        </p:spPr>
      </p:pic>
      <p:pic>
        <p:nvPicPr>
          <p:cNvPr id="148" name="Google Shape;148;p20"/>
          <p:cNvPicPr preferRelativeResize="0"/>
          <p:nvPr/>
        </p:nvPicPr>
        <p:blipFill rotWithShape="1">
          <a:blip r:embed="rId4">
            <a:alphaModFix/>
          </a:blip>
          <a:srcRect b="14426" l="3942" r="7663" t="6957"/>
          <a:stretch/>
        </p:blipFill>
        <p:spPr>
          <a:xfrm>
            <a:off x="807175" y="1484150"/>
            <a:ext cx="3540951" cy="2048124"/>
          </a:xfrm>
          <a:prstGeom prst="rect">
            <a:avLst/>
          </a:prstGeom>
          <a:noFill/>
          <a:ln>
            <a:noFill/>
          </a:ln>
        </p:spPr>
      </p:pic>
      <p:sp>
        <p:nvSpPr>
          <p:cNvPr id="149" name="Google Shape;149;p20"/>
          <p:cNvSpPr txBox="1"/>
          <p:nvPr>
            <p:ph idx="1" type="body"/>
          </p:nvPr>
        </p:nvSpPr>
        <p:spPr>
          <a:xfrm>
            <a:off x="5095200" y="3684625"/>
            <a:ext cx="3231900" cy="106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Static Floor Field 2</a:t>
            </a:r>
            <a:endParaRPr/>
          </a:p>
          <a:p>
            <a:pPr indent="0" lvl="0" marL="0" rtl="0" algn="ctr">
              <a:spcBef>
                <a:spcPts val="1200"/>
              </a:spcBef>
              <a:spcAft>
                <a:spcPts val="1200"/>
              </a:spcAft>
              <a:buNone/>
            </a:pPr>
            <a:r>
              <a:rPr lang="nl"/>
              <a:t>Agents move from the right to the left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727650" y="55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Dynamic Floor Fields</a:t>
            </a:r>
            <a:endParaRPr/>
          </a:p>
        </p:txBody>
      </p:sp>
      <p:sp>
        <p:nvSpPr>
          <p:cNvPr id="155" name="Google Shape;155;p21"/>
          <p:cNvSpPr txBox="1"/>
          <p:nvPr>
            <p:ph idx="1" type="body"/>
          </p:nvPr>
        </p:nvSpPr>
        <p:spPr>
          <a:xfrm>
            <a:off x="764800" y="1441200"/>
            <a:ext cx="7688700" cy="1461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nl" sz="1700"/>
              <a:t>T</a:t>
            </a:r>
            <a:r>
              <a:rPr lang="nl" sz="1700"/>
              <a:t>he dynamic floor field  is a virtual layer that records movement, where particles leave temporary traces that attract others to follow the same path. The value for each cell is obtained with:</a:t>
            </a:r>
            <a:endParaRPr sz="17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nl" sz="1700"/>
              <a:t>Where,</a:t>
            </a:r>
            <a:endParaRPr sz="1700"/>
          </a:p>
        </p:txBody>
      </p:sp>
      <p:pic>
        <p:nvPicPr>
          <p:cNvPr id="156" name="Google Shape;156;p21"/>
          <p:cNvPicPr preferRelativeResize="0"/>
          <p:nvPr/>
        </p:nvPicPr>
        <p:blipFill>
          <a:blip r:embed="rId3">
            <a:alphaModFix/>
          </a:blip>
          <a:stretch>
            <a:fillRect/>
          </a:stretch>
        </p:blipFill>
        <p:spPr>
          <a:xfrm>
            <a:off x="2562751" y="2053800"/>
            <a:ext cx="4092799" cy="848400"/>
          </a:xfrm>
          <a:prstGeom prst="rect">
            <a:avLst/>
          </a:prstGeom>
          <a:noFill/>
          <a:ln>
            <a:noFill/>
          </a:ln>
        </p:spPr>
      </p:pic>
      <p:pic>
        <p:nvPicPr>
          <p:cNvPr id="157" name="Google Shape;157;p21"/>
          <p:cNvPicPr preferRelativeResize="0"/>
          <p:nvPr/>
        </p:nvPicPr>
        <p:blipFill>
          <a:blip r:embed="rId4">
            <a:alphaModFix/>
          </a:blip>
          <a:stretch>
            <a:fillRect/>
          </a:stretch>
        </p:blipFill>
        <p:spPr>
          <a:xfrm>
            <a:off x="1264675" y="2902200"/>
            <a:ext cx="6614626" cy="690225"/>
          </a:xfrm>
          <a:prstGeom prst="rect">
            <a:avLst/>
          </a:prstGeom>
          <a:noFill/>
          <a:ln>
            <a:noFill/>
          </a:ln>
        </p:spPr>
      </p:pic>
      <p:pic>
        <p:nvPicPr>
          <p:cNvPr id="158" name="Google Shape;158;p21"/>
          <p:cNvPicPr preferRelativeResize="0"/>
          <p:nvPr/>
        </p:nvPicPr>
        <p:blipFill>
          <a:blip r:embed="rId5">
            <a:alphaModFix/>
          </a:blip>
          <a:stretch>
            <a:fillRect/>
          </a:stretch>
        </p:blipFill>
        <p:spPr>
          <a:xfrm>
            <a:off x="2379475" y="3637577"/>
            <a:ext cx="4385026" cy="1270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008083"/>
      </a:dk1>
      <a:lt1>
        <a:srgbClr val="FFFFFF"/>
      </a:lt1>
      <a:dk2>
        <a:srgbClr val="1A1A1A"/>
      </a:dk2>
      <a:lt2>
        <a:srgbClr val="E9EDEE"/>
      </a:lt2>
      <a:accent1>
        <a:srgbClr val="595959"/>
      </a:accent1>
      <a:accent2>
        <a:srgbClr val="6AA4C8"/>
      </a:accent2>
      <a:accent3>
        <a:srgbClr val="EF7F36"/>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